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6" r:id="rId2"/>
    <p:sldId id="257" r:id="rId3"/>
    <p:sldId id="258" r:id="rId4"/>
    <p:sldId id="259" r:id="rId5"/>
    <p:sldId id="265" r:id="rId6"/>
    <p:sldId id="262" r:id="rId7"/>
    <p:sldId id="263" r:id="rId8"/>
    <p:sldId id="264" r:id="rId9"/>
    <p:sldId id="267" r:id="rId10"/>
    <p:sldId id="268" r:id="rId11"/>
    <p:sldId id="266" r:id="rId12"/>
  </p:sldIdLst>
  <p:sldSz cx="9144000" cy="6858000" type="letter"/>
  <p:notesSz cx="7007225" cy="928846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eptemberMedium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eptemberMedium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eptemberMedium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eptemberMedium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eptemberMedium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SeptemberMedium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SeptemberMedium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SeptemberMedium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SeptemberMedium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152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4F29D-E322-AC46-81BB-93BAD97DA6D2}" type="datetime1">
              <a:rPr lang="en-US"/>
              <a:pPr>
                <a:defRPr/>
              </a:pPr>
              <a:t>11/18/2020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DD700-5A92-164B-A35A-45C3511F3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12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7C8E3-491D-844D-A7E1-7E2699FE97DE}" type="datetime1">
              <a:rPr lang="en-US"/>
              <a:pPr>
                <a:defRPr/>
              </a:pPr>
              <a:t>11/18/2020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F606B-40D0-5342-9647-006EABD090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94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927CE8-D0AB-A54B-BB2F-EF8E9A025F61}" type="datetime1">
              <a:rPr lang="en-US"/>
              <a:pPr>
                <a:defRPr/>
              </a:pPr>
              <a:t>11/18/2020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CC166-768F-134B-9E45-A01F810FD9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846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1FC2E-F2B9-034F-B72A-67FDA925093C}" type="datetime1">
              <a:rPr lang="en-US"/>
              <a:pPr>
                <a:defRPr/>
              </a:pPr>
              <a:t>11/18/2020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182BA-4387-1147-B280-95A1A210A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665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2CD94-2822-714B-9BE2-B136EA7B3F14}" type="datetime1">
              <a:rPr lang="en-US"/>
              <a:pPr>
                <a:defRPr/>
              </a:pPr>
              <a:t>11/18/2020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38FD8-4FA7-8D44-8181-3EE2A29EBD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415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99036-CA4E-C745-BFF3-A12168FC7F6B}" type="datetime1">
              <a:rPr lang="en-US"/>
              <a:pPr>
                <a:defRPr/>
              </a:pPr>
              <a:t>11/18/2020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8E976-6D20-E044-92BD-62AEA47F4F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606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7BB42-0953-1D40-8EA9-F99F97A5B705}" type="datetime1">
              <a:rPr lang="en-US"/>
              <a:pPr>
                <a:defRPr/>
              </a:pPr>
              <a:t>11/18/2020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49BE6-3A7B-8C44-90F4-6C2F5609B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603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B5B82-9AC9-D943-8E04-3045DD213AD8}" type="datetime1">
              <a:rPr lang="en-US"/>
              <a:pPr>
                <a:defRPr/>
              </a:pPr>
              <a:t>11/18/2020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0C47B-136E-F14C-BA48-93E12B2430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34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C8EDE-B565-A24D-BD82-46E30C6A26C1}" type="datetime1">
              <a:rPr lang="en-US"/>
              <a:pPr>
                <a:defRPr/>
              </a:pPr>
              <a:t>11/18/2020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1D6F8-B04E-E640-BB18-678EF62607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46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DE3B4-F558-F943-A59C-4D2801E10121}" type="datetime1">
              <a:rPr lang="en-US"/>
              <a:pPr>
                <a:defRPr/>
              </a:pPr>
              <a:t>11/18/2020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37D7C-AE5F-964B-B482-A8BA11B7D2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211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799DB-89E5-F04A-9358-1F37DB709B09}" type="datetime1">
              <a:rPr lang="en-US"/>
              <a:pPr>
                <a:defRPr/>
              </a:pPr>
              <a:t>11/18/2020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4588C-CFD3-5D43-A5C8-D3C79EDCE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885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4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79192" y="222879"/>
            <a:ext cx="600760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1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C7DE0719-D292-004F-B00C-A22607A345A1}" type="datetime1">
              <a:rPr lang="en-US"/>
              <a:pPr>
                <a:defRPr/>
              </a:pPr>
              <a:t>11/18/2020</a:t>
            </a:fld>
            <a:endParaRPr lang="en-US"/>
          </a:p>
        </p:txBody>
      </p:sp>
      <p:sp>
        <p:nvSpPr>
          <p:cNvPr id="191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SeptemberMedium" pitchFamily="18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1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A5F288B-DBFD-B74C-A8DC-1AEEA1CEB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Text Box 9"/>
          <p:cNvSpPr txBox="1">
            <a:spLocks noChangeArrowheads="1"/>
          </p:cNvSpPr>
          <p:nvPr/>
        </p:nvSpPr>
        <p:spPr bwMode="auto">
          <a:xfrm>
            <a:off x="4038600" y="288925"/>
            <a:ext cx="3505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eptemberMedium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SeptemberMedium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SeptemberMedium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SeptemberMedium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SeptemberMedium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eptemberMedium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eptemberMedium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eptemberMedium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eptemberMedium" charset="0"/>
                <a:ea typeface="ＭＳ Ｐゴシック" charset="0"/>
              </a:defRPr>
            </a:lvl9pPr>
          </a:lstStyle>
          <a:p>
            <a:pPr eaLnBrk="1" hangingPunct="1"/>
            <a:endParaRPr lang="en-US" sz="2000" b="1">
              <a:cs typeface="Arial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75A1513-6592-4FAC-A870-FE6BCE195AD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22277"/>
          <a:stretch/>
        </p:blipFill>
        <p:spPr>
          <a:xfrm>
            <a:off x="457200" y="212586"/>
            <a:ext cx="1737305" cy="836898"/>
          </a:xfrm>
          <a:prstGeom prst="rect">
            <a:avLst/>
          </a:prstGeom>
          <a:pattFill prst="pct60">
            <a:fgClr>
              <a:schemeClr val="accent1"/>
            </a:fgClr>
            <a:bgClr>
              <a:schemeClr val="bg1"/>
            </a:bgClr>
          </a:pattFill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SeptemberMedium" pitchFamily="18" charset="0"/>
          <a:ea typeface="ＭＳ Ｐゴシック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eptemberMedium" pitchFamily="18" charset="0"/>
          <a:ea typeface="ＭＳ Ｐゴシック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eptemberMedium" pitchFamily="18" charset="0"/>
          <a:ea typeface="ＭＳ Ｐゴシック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eptemberMedium" pitchFamily="18" charset="0"/>
          <a:ea typeface="ＭＳ Ｐゴシック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eptemberMedium" pitchFamily="18" charset="0"/>
          <a:ea typeface="ＭＳ Ｐゴシック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SeptemberMedium" pitchFamily="18" charset="0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SeptemberMedium" pitchFamily="18" charset="0"/>
          <a:ea typeface="Arial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SeptemberMedium" pitchFamily="18" charset="0"/>
          <a:ea typeface="Arial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SeptemberMedium" pitchFamily="18" charset="0"/>
          <a:ea typeface="Arial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SeptemberMedium" pitchFamily="18" charset="0"/>
          <a:ea typeface="Arial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224" y="2130425"/>
            <a:ext cx="8639175" cy="1470025"/>
          </a:xfrm>
        </p:spPr>
        <p:txBody>
          <a:bodyPr/>
          <a:lstStyle/>
          <a:p>
            <a:r>
              <a:rPr lang="en-US" sz="4000" dirty="0">
                <a:solidFill>
                  <a:schemeClr val="accent2"/>
                </a:solidFill>
              </a:rPr>
              <a:t>Evaluation of </a:t>
            </a:r>
            <a:br>
              <a:rPr lang="en-US" sz="4000" dirty="0">
                <a:solidFill>
                  <a:schemeClr val="accent2"/>
                </a:solidFill>
              </a:rPr>
            </a:br>
            <a:r>
              <a:rPr lang="en-US" sz="4000" dirty="0">
                <a:solidFill>
                  <a:schemeClr val="accent2"/>
                </a:solidFill>
              </a:rPr>
              <a:t>Lompoc’s Planned Impact Fee</a:t>
            </a:r>
            <a:br>
              <a:rPr lang="en-US" sz="4000" dirty="0">
                <a:solidFill>
                  <a:schemeClr val="accent2"/>
                </a:solidFill>
              </a:rPr>
            </a:br>
            <a:r>
              <a:rPr lang="en-US" sz="4000" dirty="0">
                <a:solidFill>
                  <a:schemeClr val="accent2"/>
                </a:solidFill>
              </a:rPr>
              <a:t>Update (May 2020)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Steve Bridge</a:t>
            </a:r>
          </a:p>
          <a:p>
            <a:r>
              <a:rPr lang="en-US" dirty="0"/>
              <a:t>November 2020</a:t>
            </a:r>
          </a:p>
        </p:txBody>
      </p:sp>
    </p:spTree>
    <p:extLst>
      <p:ext uri="{BB962C8B-B14F-4D97-AF65-F5344CB8AC3E}">
        <p14:creationId xmlns:p14="http://schemas.microsoft.com/office/powerpoint/2010/main" val="1547828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E6DC0-3199-4087-8745-152335801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9192" y="-5721"/>
            <a:ext cx="6007608" cy="1143000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3200" b="1" dirty="0">
                <a:solidFill>
                  <a:schemeClr val="accent2"/>
                </a:solidFill>
              </a:rPr>
              <a:t>Recommendation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DA316-E5AB-4BDF-AD3E-3565BD233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62150"/>
            <a:ext cx="8229600" cy="3701092"/>
          </a:xfrm>
        </p:spPr>
        <p:txBody>
          <a:bodyPr/>
          <a:lstStyle/>
          <a:p>
            <a:r>
              <a:rPr lang="en-US" dirty="0"/>
              <a:t>Review and Reduce Requirements </a:t>
            </a:r>
          </a:p>
          <a:p>
            <a:pPr lvl="1"/>
            <a:r>
              <a:rPr lang="en-US" dirty="0"/>
              <a:t>Eliminate Any Infeasible or Undesired Requirements</a:t>
            </a:r>
          </a:p>
          <a:p>
            <a:pPr lvl="2"/>
            <a:r>
              <a:rPr lang="en-US" dirty="0"/>
              <a:t>Possible Example: 	Central Ave Extension</a:t>
            </a:r>
          </a:p>
          <a:p>
            <a:pPr lvl="2"/>
            <a:r>
              <a:rPr lang="en-US" dirty="0"/>
              <a:t>Possible Example:	Twenty New Traffic Lights</a:t>
            </a:r>
          </a:p>
          <a:p>
            <a:pPr lvl="2"/>
            <a:r>
              <a:rPr lang="en-US" dirty="0"/>
              <a:t>Possible Example:	Move Patrols to Foot and Bicycle</a:t>
            </a:r>
          </a:p>
          <a:p>
            <a:r>
              <a:rPr lang="en-US" dirty="0"/>
              <a:t>Create Reduced Impacted Fees for Abandoned Existing Structures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B7182A-72A6-4850-A44B-A990ECA0714E}"/>
              </a:ext>
            </a:extLst>
          </p:cNvPr>
          <p:cNvSpPr txBox="1"/>
          <p:nvPr/>
        </p:nvSpPr>
        <p:spPr>
          <a:xfrm>
            <a:off x="457200" y="5663242"/>
            <a:ext cx="8334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Impact Fee Philosophy Can Be Used to Create City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876773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F641D-E116-42DC-BA8C-7307B99E1373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3200" b="1" dirty="0">
                <a:solidFill>
                  <a:schemeClr val="accent2"/>
                </a:solidFill>
              </a:rPr>
              <a:t>Attachment A</a:t>
            </a:r>
            <a:br>
              <a:rPr lang="en-US" sz="3200" b="1" dirty="0">
                <a:solidFill>
                  <a:schemeClr val="accent2"/>
                </a:solidFill>
              </a:rPr>
            </a:br>
            <a:r>
              <a:rPr lang="en-US" sz="3200" b="1" dirty="0">
                <a:solidFill>
                  <a:schemeClr val="accent2"/>
                </a:solidFill>
              </a:rPr>
              <a:t>Existing City Fee Structure </a:t>
            </a:r>
            <a:br>
              <a:rPr lang="en-US" sz="3200" b="1" dirty="0">
                <a:solidFill>
                  <a:schemeClr val="accent2"/>
                </a:solidFill>
              </a:rPr>
            </a:br>
            <a:r>
              <a:rPr lang="en-US" sz="2800" b="1" dirty="0">
                <a:solidFill>
                  <a:schemeClr val="accent2"/>
                </a:solidFill>
              </a:rPr>
              <a:t>(City Website)</a:t>
            </a:r>
            <a:endParaRPr lang="en-US" sz="3200" b="1" dirty="0">
              <a:solidFill>
                <a:schemeClr val="accent2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AF8A48-C8F8-4A68-8D2F-394AF39CE9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" y="2091227"/>
            <a:ext cx="8677275" cy="4277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70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EA921-032B-4CB9-B7DC-B37719232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accent2"/>
                </a:solidFill>
              </a:rPr>
              <a:t>Top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FFF51-7874-452E-BB4F-C2D60B1DA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7424"/>
            <a:ext cx="8229600" cy="3110345"/>
          </a:xfrm>
        </p:spPr>
        <p:txBody>
          <a:bodyPr/>
          <a:lstStyle/>
          <a:p>
            <a:r>
              <a:rPr lang="en-US" sz="2800" dirty="0"/>
              <a:t>Study is a Bottoms Up Evaluation</a:t>
            </a:r>
          </a:p>
          <a:p>
            <a:pPr lvl="1"/>
            <a:r>
              <a:rPr lang="en-US" sz="2400" dirty="0"/>
              <a:t>Uses a List of Bottom Up Requirements (LMP)</a:t>
            </a:r>
          </a:p>
          <a:p>
            <a:pPr lvl="1"/>
            <a:r>
              <a:rPr lang="en-US" sz="2400" dirty="0"/>
              <a:t>Does Not Consider City Budget Projections /Capabilities</a:t>
            </a:r>
          </a:p>
          <a:p>
            <a:pPr lvl="1"/>
            <a:r>
              <a:rPr lang="en-US" sz="2400" dirty="0"/>
              <a:t>Bottom Up Evaluations Generally Inflate Requirements</a:t>
            </a:r>
          </a:p>
          <a:p>
            <a:pPr lvl="1"/>
            <a:r>
              <a:rPr lang="en-US" sz="2400" dirty="0"/>
              <a:t>May Be Out of Sync With Existing Conditions</a:t>
            </a:r>
          </a:p>
          <a:p>
            <a:r>
              <a:rPr lang="en-US" sz="2800" dirty="0"/>
              <a:t>Top Down Approach</a:t>
            </a:r>
          </a:p>
          <a:p>
            <a:pPr lvl="1"/>
            <a:r>
              <a:rPr lang="en-US" sz="2400" dirty="0"/>
              <a:t>Establishes Operation and Budget Boundaries</a:t>
            </a:r>
          </a:p>
          <a:p>
            <a:pPr lvl="1"/>
            <a:r>
              <a:rPr lang="en-US" sz="2400" dirty="0"/>
              <a:t>Requires Justifications for New Requirements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700016-8C9B-4316-8B9F-490AAE1B5D99}"/>
              </a:ext>
            </a:extLst>
          </p:cNvPr>
          <p:cNvSpPr txBox="1"/>
          <p:nvPr/>
        </p:nvSpPr>
        <p:spPr>
          <a:xfrm>
            <a:off x="189345" y="5092052"/>
            <a:ext cx="84974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Industry Standards Are To Establish Top Down Parameters Before Handing Off for Bottom Up Evaluation</a:t>
            </a:r>
          </a:p>
        </p:txBody>
      </p:sp>
    </p:spTree>
    <p:extLst>
      <p:ext uri="{BB962C8B-B14F-4D97-AF65-F5344CB8AC3E}">
        <p14:creationId xmlns:p14="http://schemas.microsoft.com/office/powerpoint/2010/main" val="1279134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9AEDA-6716-4B06-A7E8-851B6AFCDC94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3200" b="1" dirty="0">
                <a:solidFill>
                  <a:schemeClr val="accent2"/>
                </a:solidFill>
              </a:rPr>
              <a:t>Study 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ADD9E-12AC-4F68-A74C-C87898F06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Existing Spine Improvements Depreciable Assets $1.2 Billion Used for Proportional Analysis</a:t>
            </a:r>
          </a:p>
          <a:p>
            <a:r>
              <a:rPr lang="en-US" dirty="0"/>
              <a:t>Study Does Not to Address Capital Deficiencies</a:t>
            </a:r>
          </a:p>
          <a:p>
            <a:r>
              <a:rPr lang="en-US" dirty="0"/>
              <a:t>Last Study was 2002 / 2003</a:t>
            </a:r>
          </a:p>
          <a:p>
            <a:r>
              <a:rPr lang="en-US" dirty="0"/>
              <a:t>Creates a Strong Correlation to Lompoc Facility Master Plan </a:t>
            </a:r>
            <a:r>
              <a:rPr lang="en-US" sz="2000" dirty="0"/>
              <a:t>(LMP May 2020)</a:t>
            </a:r>
          </a:p>
          <a:p>
            <a:pPr lvl="1"/>
            <a:r>
              <a:rPr lang="en-US" dirty="0"/>
              <a:t>LMP Is a Bottoms Up Document</a:t>
            </a:r>
          </a:p>
          <a:p>
            <a:pPr lvl="1"/>
            <a:r>
              <a:rPr lang="en-US" dirty="0"/>
              <a:t>Implementation Dependent on Capital Improvement Funds</a:t>
            </a:r>
          </a:p>
          <a:p>
            <a:pPr lvl="1"/>
            <a:r>
              <a:rPr lang="en-US" dirty="0"/>
              <a:t>Total Capital Improvements Funds Required are $452 Million</a:t>
            </a:r>
          </a:p>
          <a:p>
            <a:pPr lvl="2"/>
            <a:r>
              <a:rPr lang="en-US" dirty="0"/>
              <a:t>Should Correlate to the General Plan Build Out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A802DA-F39F-4055-8D6E-FF0CD8D7A489}"/>
              </a:ext>
            </a:extLst>
          </p:cNvPr>
          <p:cNvSpPr txBox="1"/>
          <p:nvPr/>
        </p:nvSpPr>
        <p:spPr>
          <a:xfrm>
            <a:off x="674256" y="5602943"/>
            <a:ext cx="7708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Assumes a Complete Buildout of All In-City Area</a:t>
            </a:r>
          </a:p>
        </p:txBody>
      </p:sp>
    </p:spTree>
    <p:extLst>
      <p:ext uri="{BB962C8B-B14F-4D97-AF65-F5344CB8AC3E}">
        <p14:creationId xmlns:p14="http://schemas.microsoft.com/office/powerpoint/2010/main" val="2345880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E7289-67DA-45E3-94AA-13BC9575FDFE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3200" b="1" dirty="0">
                <a:solidFill>
                  <a:schemeClr val="accent2"/>
                </a:solidFill>
              </a:rPr>
              <a:t>Data &amp;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25133-EA7D-4DC2-A8D0-7E28BEE23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166018"/>
            <a:ext cx="8229600" cy="4525963"/>
          </a:xfrm>
        </p:spPr>
        <p:txBody>
          <a:bodyPr/>
          <a:lstStyle/>
          <a:p>
            <a:r>
              <a:rPr lang="en-US" dirty="0"/>
              <a:t>Present Population ~ 45,000 (2018 Census)</a:t>
            </a:r>
          </a:p>
          <a:p>
            <a:r>
              <a:rPr lang="en-US" dirty="0"/>
              <a:t>Growth Projected to ~52,000 (2050 SBCAG Projection) </a:t>
            </a:r>
          </a:p>
          <a:p>
            <a:pPr lvl="1"/>
            <a:r>
              <a:rPr lang="en-US" dirty="0"/>
              <a:t>15% or ½ % a year</a:t>
            </a:r>
          </a:p>
          <a:p>
            <a:r>
              <a:rPr lang="en-US" dirty="0"/>
              <a:t>DIF	Growth Projection  47,668 Total Build out</a:t>
            </a:r>
          </a:p>
          <a:p>
            <a:pPr lvl="1"/>
            <a:r>
              <a:rPr lang="en-US" dirty="0"/>
              <a:t>Quote, “the  city is likely to see …dwelling units developed decrease each year”</a:t>
            </a:r>
          </a:p>
          <a:p>
            <a:r>
              <a:rPr lang="en-US" dirty="0"/>
              <a:t>$451.3 Million Total Capital Improvements Required (LMP)</a:t>
            </a:r>
          </a:p>
          <a:p>
            <a:pPr lvl="1"/>
            <a:r>
              <a:rPr lang="en-US" dirty="0"/>
              <a:t>~20% Covered by DIF</a:t>
            </a:r>
          </a:p>
          <a:p>
            <a:pPr lvl="1"/>
            <a:r>
              <a:rPr lang="en-US" dirty="0"/>
              <a:t>This Means Under This Plan Lompoc Has to Allocate Approximately $360M of Non-DIF Funds</a:t>
            </a:r>
          </a:p>
          <a:p>
            <a:pPr lvl="2"/>
            <a:r>
              <a:rPr lang="en-US" dirty="0"/>
              <a:t>Is This Really Feasible?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E696B6-343A-4048-95A7-FB4666129662}"/>
              </a:ext>
            </a:extLst>
          </p:cNvPr>
          <p:cNvSpPr txBox="1"/>
          <p:nvPr/>
        </p:nvSpPr>
        <p:spPr>
          <a:xfrm>
            <a:off x="771525" y="5531178"/>
            <a:ext cx="80116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Collecting Development Fees, but Low Probability of Ever Implementing Underlying Improvements</a:t>
            </a:r>
          </a:p>
        </p:txBody>
      </p:sp>
    </p:spTree>
    <p:extLst>
      <p:ext uri="{BB962C8B-B14F-4D97-AF65-F5344CB8AC3E}">
        <p14:creationId xmlns:p14="http://schemas.microsoft.com/office/powerpoint/2010/main" val="4054907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93AB7-F48C-4C99-8A97-38AC3A7D6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0" y="222879"/>
            <a:ext cx="6553200" cy="1143000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3200" b="1" dirty="0">
                <a:solidFill>
                  <a:schemeClr val="accent2"/>
                </a:solidFill>
              </a:rPr>
              <a:t>Comparison Proposed and Existing </a:t>
            </a:r>
            <a:r>
              <a:rPr lang="en-US" sz="2400" b="1" dirty="0">
                <a:solidFill>
                  <a:schemeClr val="accent2"/>
                </a:solidFill>
              </a:rPr>
              <a:t>(2019-2020 Ref: Attachment A)</a:t>
            </a:r>
            <a:endParaRPr lang="en-US" sz="3200" b="1" dirty="0">
              <a:solidFill>
                <a:schemeClr val="accent2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D7B1EE-15B7-4738-B112-9C332C147291}"/>
              </a:ext>
            </a:extLst>
          </p:cNvPr>
          <p:cNvSpPr/>
          <p:nvPr/>
        </p:nvSpPr>
        <p:spPr>
          <a:xfrm>
            <a:off x="390525" y="2245489"/>
            <a:ext cx="8572499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tabLst>
                <a:tab pos="3429000" algn="r"/>
                <a:tab pos="4572000" algn="r"/>
                <a:tab pos="5314950" algn="r"/>
                <a:tab pos="5886450" algn="l"/>
              </a:tabLst>
            </a:pPr>
            <a:r>
              <a:rPr lang="en-US" b="1" dirty="0">
                <a:solidFill>
                  <a:schemeClr val="accent2"/>
                </a:solidFill>
                <a:latin typeface="*Tahoma-Bold-14449-Identity-H"/>
              </a:rPr>
              <a:t>DIF Land Use Type 	Proposed DIF	Existing  	% </a:t>
            </a:r>
            <a:r>
              <a:rPr lang="en-US" b="1" dirty="0" err="1">
                <a:solidFill>
                  <a:schemeClr val="accent2"/>
                </a:solidFill>
                <a:latin typeface="*Tahoma-Bold-14449-Identity-H"/>
              </a:rPr>
              <a:t>Incr</a:t>
            </a:r>
            <a:r>
              <a:rPr lang="en-US" b="1" dirty="0">
                <a:solidFill>
                  <a:schemeClr val="accent2"/>
                </a:solidFill>
                <a:latin typeface="*Tahoma-Bold-14449-Identity-H"/>
              </a:rPr>
              <a:t>	Notes</a:t>
            </a:r>
          </a:p>
          <a:p>
            <a:pPr>
              <a:spcBef>
                <a:spcPts val="600"/>
              </a:spcBef>
              <a:tabLst>
                <a:tab pos="3429000" algn="r"/>
                <a:tab pos="4572000" algn="r"/>
                <a:tab pos="5314950" algn="r"/>
                <a:tab pos="5886450" algn="l"/>
              </a:tabLst>
            </a:pPr>
            <a:r>
              <a:rPr lang="en-US" sz="1400" b="1" dirty="0">
                <a:solidFill>
                  <a:srgbClr val="1C1C1C"/>
                </a:solidFill>
                <a:latin typeface="*Microsoft Sans Serif-Bold-14447-Identity-H"/>
              </a:rPr>
              <a:t>Detached Dwelling Unit 	</a:t>
            </a:r>
            <a:r>
              <a:rPr lang="en-US" sz="1400" b="1" dirty="0">
                <a:solidFill>
                  <a:srgbClr val="1E1E1E"/>
                </a:solidFill>
                <a:latin typeface="*Microsoft Sans Serif-Bold-14447-Identity-H"/>
              </a:rPr>
              <a:t>$32,938/DU	$23,929/DU	38%</a:t>
            </a:r>
          </a:p>
          <a:p>
            <a:pPr>
              <a:spcBef>
                <a:spcPts val="600"/>
              </a:spcBef>
              <a:tabLst>
                <a:tab pos="3429000" algn="r"/>
                <a:tab pos="4572000" algn="r"/>
                <a:tab pos="5314950" algn="r"/>
                <a:tab pos="5886450" algn="l"/>
              </a:tabLst>
            </a:pPr>
            <a:r>
              <a:rPr lang="en-US" sz="1400" b="1" dirty="0">
                <a:solidFill>
                  <a:srgbClr val="1D1D1D"/>
                </a:solidFill>
                <a:latin typeface="*Microsoft Sans Serif-Bold-14447-Identity-H"/>
              </a:rPr>
              <a:t>Attached Dwelling Unit 	</a:t>
            </a:r>
            <a:r>
              <a:rPr lang="en-US" sz="1400" b="1" dirty="0">
                <a:solidFill>
                  <a:srgbClr val="1E1E1E"/>
                </a:solidFill>
                <a:latin typeface="*Microsoft Sans Serif-Bold-14447-Identity-H"/>
              </a:rPr>
              <a:t>$29,268/DU	$14,430/DU 	103%</a:t>
            </a:r>
          </a:p>
          <a:p>
            <a:pPr>
              <a:spcBef>
                <a:spcPts val="600"/>
              </a:spcBef>
              <a:tabLst>
                <a:tab pos="3429000" algn="r"/>
                <a:tab pos="4572000" algn="r"/>
                <a:tab pos="5314950" algn="r"/>
                <a:tab pos="5886450" algn="l"/>
              </a:tabLst>
            </a:pPr>
            <a:r>
              <a:rPr lang="en-US" sz="1400" b="1" dirty="0">
                <a:solidFill>
                  <a:srgbClr val="1D1D1D"/>
                </a:solidFill>
                <a:latin typeface="*Microsoft Sans Serif-Bold-14447-Identity-H"/>
              </a:rPr>
              <a:t>Mobile Home Dwelling Unit	 $24, 187/DU	$11,053/DU	119%</a:t>
            </a:r>
          </a:p>
          <a:p>
            <a:pPr>
              <a:spcBef>
                <a:spcPts val="600"/>
              </a:spcBef>
              <a:tabLst>
                <a:tab pos="3429000" algn="r"/>
                <a:tab pos="4572000" algn="r"/>
                <a:tab pos="5314950" algn="r"/>
                <a:tab pos="5886450" algn="l"/>
              </a:tabLst>
            </a:pPr>
            <a:r>
              <a:rPr lang="en-US" sz="1400" b="1" dirty="0">
                <a:solidFill>
                  <a:srgbClr val="1D1D1D"/>
                </a:solidFill>
                <a:latin typeface="*Microsoft Sans Serif-Bold-14447-Identity-H"/>
              </a:rPr>
              <a:t>Commercial Lodging 	$8, 130/KU	$3,293/KU 	147%	</a:t>
            </a:r>
            <a:r>
              <a:rPr lang="en-US" sz="1400" b="1" dirty="0" err="1">
                <a:solidFill>
                  <a:srgbClr val="1D1D1D"/>
                </a:solidFill>
                <a:latin typeface="*Microsoft Sans Serif-Bold-14447-Identity-H"/>
              </a:rPr>
              <a:t>Asm</a:t>
            </a:r>
            <a:r>
              <a:rPr lang="en-US" sz="1400" b="1" dirty="0">
                <a:solidFill>
                  <a:srgbClr val="1D1D1D"/>
                </a:solidFill>
                <a:latin typeface="*Microsoft Sans Serif-Bold-14447-Identity-H"/>
              </a:rPr>
              <a:t> Avg Rm Size 500 </a:t>
            </a:r>
            <a:r>
              <a:rPr lang="en-US" sz="1400" b="1" dirty="0" err="1">
                <a:solidFill>
                  <a:srgbClr val="1D1D1D"/>
                </a:solidFill>
                <a:latin typeface="*Microsoft Sans Serif-Bold-14447-Identity-H"/>
              </a:rPr>
              <a:t>sq</a:t>
            </a:r>
            <a:r>
              <a:rPr lang="en-US" sz="1400" b="1" dirty="0">
                <a:solidFill>
                  <a:srgbClr val="1D1D1D"/>
                </a:solidFill>
                <a:latin typeface="*Microsoft Sans Serif-Bold-14447-Identity-H"/>
              </a:rPr>
              <a:t> ft</a:t>
            </a:r>
          </a:p>
          <a:p>
            <a:pPr>
              <a:spcBef>
                <a:spcPts val="600"/>
              </a:spcBef>
              <a:tabLst>
                <a:tab pos="3429000" algn="r"/>
                <a:tab pos="4572000" algn="r"/>
                <a:tab pos="5314950" algn="r"/>
                <a:tab pos="5886450" algn="l"/>
              </a:tabLst>
            </a:pPr>
            <a:r>
              <a:rPr lang="en-US" sz="1400" b="1" dirty="0">
                <a:solidFill>
                  <a:srgbClr val="1D1D1D"/>
                </a:solidFill>
                <a:latin typeface="*Microsoft Sans Serif-Bold-14447-Identity-H"/>
              </a:rPr>
              <a:t>Retail/Service/Office Uses 	 $7.122/SF	$23.865/SF	</a:t>
            </a:r>
            <a:r>
              <a:rPr lang="en-US" sz="1400" b="1" dirty="0">
                <a:solidFill>
                  <a:srgbClr val="FF0000"/>
                </a:solidFill>
                <a:latin typeface="*Microsoft Sans Serif-Bold-14447-Identity-H"/>
              </a:rPr>
              <a:t>-70%</a:t>
            </a:r>
            <a:r>
              <a:rPr lang="en-US" sz="1400" b="1" dirty="0">
                <a:solidFill>
                  <a:srgbClr val="1D1D1D"/>
                </a:solidFill>
                <a:latin typeface="*Microsoft Sans Serif-Bold-14447-Identity-H"/>
              </a:rPr>
              <a:t>	Avg Comm &amp; </a:t>
            </a:r>
            <a:r>
              <a:rPr lang="en-US" sz="1400" b="1" dirty="0" err="1">
                <a:solidFill>
                  <a:srgbClr val="1D1D1D"/>
                </a:solidFill>
                <a:latin typeface="*Microsoft Sans Serif-Bold-14447-Identity-H"/>
              </a:rPr>
              <a:t>Gnrl</a:t>
            </a:r>
            <a:r>
              <a:rPr lang="en-US" sz="1400" b="1" dirty="0">
                <a:solidFill>
                  <a:srgbClr val="1D1D1D"/>
                </a:solidFill>
                <a:latin typeface="*Microsoft Sans Serif-Bold-14447-Identity-H"/>
              </a:rPr>
              <a:t> % Services</a:t>
            </a:r>
          </a:p>
          <a:p>
            <a:pPr>
              <a:spcBef>
                <a:spcPts val="600"/>
              </a:spcBef>
              <a:tabLst>
                <a:tab pos="3429000" algn="r"/>
                <a:tab pos="4572000" algn="r"/>
                <a:tab pos="5314950" algn="r"/>
                <a:tab pos="5886450" algn="l"/>
              </a:tabLst>
            </a:pPr>
            <a:r>
              <a:rPr lang="en-US" sz="1400" b="1" dirty="0">
                <a:solidFill>
                  <a:srgbClr val="1E1E1E"/>
                </a:solidFill>
                <a:latin typeface="*Microsoft Sans Serif-Bold-14447-Identity-H"/>
              </a:rPr>
              <a:t>Self Storage Uses 	$5.035/SF	19.931/SF	</a:t>
            </a:r>
            <a:r>
              <a:rPr lang="en-US" sz="1400" b="1" dirty="0">
                <a:solidFill>
                  <a:srgbClr val="FF0000"/>
                </a:solidFill>
                <a:latin typeface="*Microsoft Sans Serif-Bold-14447-Identity-H"/>
              </a:rPr>
              <a:t>-75%</a:t>
            </a:r>
            <a:r>
              <a:rPr lang="en-US" sz="1400" b="1" dirty="0">
                <a:solidFill>
                  <a:srgbClr val="1E1E1E"/>
                </a:solidFill>
                <a:latin typeface="*Microsoft Sans Serif-Bold-14447-Identity-H"/>
              </a:rPr>
              <a:t>	</a:t>
            </a:r>
            <a:r>
              <a:rPr lang="en-US" sz="1400" b="1" dirty="0" err="1">
                <a:solidFill>
                  <a:srgbClr val="1E1E1E"/>
                </a:solidFill>
                <a:latin typeface="*Microsoft Sans Serif-Bold-14447-Identity-H"/>
              </a:rPr>
              <a:t>Asm</a:t>
            </a:r>
            <a:r>
              <a:rPr lang="en-US" sz="1400" b="1" dirty="0">
                <a:solidFill>
                  <a:srgbClr val="1E1E1E"/>
                </a:solidFill>
                <a:latin typeface="*Microsoft Sans Serif-Bold-14447-Identity-H"/>
              </a:rPr>
              <a:t>  Comm Service</a:t>
            </a:r>
          </a:p>
          <a:p>
            <a:pPr>
              <a:spcBef>
                <a:spcPts val="600"/>
              </a:spcBef>
              <a:tabLst>
                <a:tab pos="3429000" algn="r"/>
                <a:tab pos="4572000" algn="r"/>
                <a:tab pos="5314950" algn="r"/>
                <a:tab pos="5886450" algn="l"/>
              </a:tabLst>
            </a:pPr>
            <a:r>
              <a:rPr lang="en-US" sz="1400" b="1" dirty="0">
                <a:solidFill>
                  <a:srgbClr val="1E1E1E"/>
                </a:solidFill>
                <a:latin typeface="*Microsoft Sans Serif-Bold-14447-Identity-H"/>
              </a:rPr>
              <a:t>Business Park Uses  	</a:t>
            </a:r>
            <a:r>
              <a:rPr lang="en-US" sz="1400" b="1" dirty="0">
                <a:solidFill>
                  <a:srgbClr val="1F1F1F"/>
                </a:solidFill>
                <a:latin typeface="*Microsoft Sans Serif-Bold-14447-Identity-H"/>
              </a:rPr>
              <a:t>$5.203/SF	$29.798/SF	</a:t>
            </a:r>
            <a:r>
              <a:rPr lang="en-US" sz="1400" b="1" dirty="0">
                <a:solidFill>
                  <a:srgbClr val="FF0000"/>
                </a:solidFill>
                <a:latin typeface="*Microsoft Sans Serif-Bold-14447-Identity-H"/>
              </a:rPr>
              <a:t>-83%</a:t>
            </a:r>
            <a:r>
              <a:rPr lang="en-US" sz="1400" b="1" dirty="0">
                <a:solidFill>
                  <a:srgbClr val="1F1F1F"/>
                </a:solidFill>
                <a:latin typeface="*Microsoft Sans Serif-Bold-14447-Identity-H"/>
              </a:rPr>
              <a:t>	</a:t>
            </a:r>
            <a:r>
              <a:rPr lang="en-US" sz="1400" b="1" dirty="0" err="1">
                <a:solidFill>
                  <a:srgbClr val="1F1F1F"/>
                </a:solidFill>
                <a:latin typeface="*Microsoft Sans Serif-Bold-14447-Identity-H"/>
              </a:rPr>
              <a:t>Asm</a:t>
            </a:r>
            <a:r>
              <a:rPr lang="en-US" sz="1400" b="1" dirty="0">
                <a:solidFill>
                  <a:srgbClr val="1F1F1F"/>
                </a:solidFill>
                <a:latin typeface="*Microsoft Sans Serif-Bold-14447-Identity-H"/>
              </a:rPr>
              <a:t> Comm </a:t>
            </a:r>
            <a:r>
              <a:rPr lang="en-US" sz="1400" b="1" dirty="0" err="1">
                <a:solidFill>
                  <a:srgbClr val="1F1F1F"/>
                </a:solidFill>
                <a:latin typeface="*Microsoft Sans Serif-Bold-14447-Identity-H"/>
              </a:rPr>
              <a:t>Gnrl</a:t>
            </a:r>
            <a:r>
              <a:rPr lang="en-US" sz="1400" b="1" dirty="0">
                <a:solidFill>
                  <a:srgbClr val="1F1F1F"/>
                </a:solidFill>
                <a:latin typeface="*Microsoft Sans Serif-Bold-14447-Identity-H"/>
              </a:rPr>
              <a:t>		</a:t>
            </a:r>
          </a:p>
          <a:p>
            <a:pPr>
              <a:spcBef>
                <a:spcPts val="600"/>
              </a:spcBef>
              <a:tabLst>
                <a:tab pos="3429000" algn="r"/>
                <a:tab pos="4572000" algn="r"/>
                <a:tab pos="5314950" algn="r"/>
                <a:tab pos="5886450" algn="l"/>
              </a:tabLst>
            </a:pPr>
            <a:r>
              <a:rPr lang="en-US" sz="1400" b="1" dirty="0">
                <a:solidFill>
                  <a:srgbClr val="1D1D1D"/>
                </a:solidFill>
                <a:latin typeface="*Microsoft Sans Serif-Bold-14447-Identity-H"/>
              </a:rPr>
              <a:t>Industrial Uses 	</a:t>
            </a:r>
            <a:r>
              <a:rPr lang="en-US" sz="1400" b="1" dirty="0">
                <a:solidFill>
                  <a:srgbClr val="1F1F1F"/>
                </a:solidFill>
                <a:latin typeface="*Microsoft Sans Serif-Bold-14447-Identity-H"/>
              </a:rPr>
              <a:t>$4.345/SF.	$6.37/ SF	</a:t>
            </a:r>
            <a:r>
              <a:rPr lang="en-US" sz="1400" b="1" dirty="0">
                <a:solidFill>
                  <a:srgbClr val="FF0000"/>
                </a:solidFill>
                <a:latin typeface="*Microsoft Sans Serif-Bold-14447-Identity-H"/>
              </a:rPr>
              <a:t>-32%</a:t>
            </a:r>
            <a:r>
              <a:rPr lang="en-US" sz="1400" b="1" dirty="0">
                <a:solidFill>
                  <a:srgbClr val="1F1F1F"/>
                </a:solidFill>
                <a:latin typeface="*Microsoft Sans Serif-Bold-14447-Identity-H"/>
              </a:rPr>
              <a:t>	Avg Light and Heavy Ind</a:t>
            </a:r>
          </a:p>
          <a:p>
            <a:pPr>
              <a:spcBef>
                <a:spcPts val="600"/>
              </a:spcBef>
              <a:tabLst>
                <a:tab pos="3429000" algn="r"/>
                <a:tab pos="4572000" algn="r"/>
                <a:tab pos="5314950" algn="r"/>
                <a:tab pos="5886450" algn="l"/>
              </a:tabLst>
            </a:pPr>
            <a:r>
              <a:rPr lang="en-US" sz="1400" b="1" dirty="0">
                <a:solidFill>
                  <a:srgbClr val="1E1E1E"/>
                </a:solidFill>
                <a:latin typeface="*Microsoft Sans Serif-Bold-14447-Identity-H"/>
              </a:rPr>
              <a:t>Institutional Use 	 </a:t>
            </a:r>
            <a:r>
              <a:rPr lang="en-US" sz="1400" b="1" dirty="0">
                <a:solidFill>
                  <a:srgbClr val="1D1D1D"/>
                </a:solidFill>
                <a:latin typeface="*Microsoft Sans Serif-Bold-14447-Identity-H"/>
              </a:rPr>
              <a:t>$5.505/SF	$17.931/SF	</a:t>
            </a:r>
            <a:r>
              <a:rPr lang="en-US" sz="1400" b="1" dirty="0">
                <a:solidFill>
                  <a:srgbClr val="FF0000"/>
                </a:solidFill>
                <a:latin typeface="*Microsoft Sans Serif-Bold-14447-Identity-H"/>
              </a:rPr>
              <a:t>-69%</a:t>
            </a:r>
            <a:r>
              <a:rPr lang="en-US" sz="1400" b="1" dirty="0">
                <a:solidFill>
                  <a:srgbClr val="1D1D1D"/>
                </a:solidFill>
                <a:latin typeface="*Microsoft Sans Serif-Bold-14447-Identity-H"/>
              </a:rPr>
              <a:t>	</a:t>
            </a:r>
            <a:r>
              <a:rPr lang="en-US" sz="1400" b="1" dirty="0" err="1">
                <a:solidFill>
                  <a:srgbClr val="1D1D1D"/>
                </a:solidFill>
                <a:latin typeface="*Microsoft Sans Serif-Bold-14447-Identity-H"/>
              </a:rPr>
              <a:t>Asm</a:t>
            </a:r>
            <a:r>
              <a:rPr lang="en-US" sz="1400" b="1" dirty="0">
                <a:solidFill>
                  <a:srgbClr val="1D1D1D"/>
                </a:solidFill>
                <a:latin typeface="*Microsoft Sans Serif-Bold-14447-Identity-H"/>
              </a:rPr>
              <a:t> Comm Services</a:t>
            </a:r>
            <a:endParaRPr lang="en-US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0E6DF8-C80E-491F-BE53-11411C61223C}"/>
              </a:ext>
            </a:extLst>
          </p:cNvPr>
          <p:cNvSpPr txBox="1"/>
          <p:nvPr/>
        </p:nvSpPr>
        <p:spPr>
          <a:xfrm>
            <a:off x="452437" y="5864310"/>
            <a:ext cx="84486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Significant Philosophic Change In Proposed  Structure</a:t>
            </a:r>
          </a:p>
        </p:txBody>
      </p:sp>
    </p:spTree>
    <p:extLst>
      <p:ext uri="{BB962C8B-B14F-4D97-AF65-F5344CB8AC3E}">
        <p14:creationId xmlns:p14="http://schemas.microsoft.com/office/powerpoint/2010/main" val="2499195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E6DC0-3199-4087-8745-152335801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5025" y="160337"/>
            <a:ext cx="7038975" cy="1143000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Assumptions  Increasing Potential Fees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DA316-E5AB-4BDF-AD3E-3565BD233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437" y="1633845"/>
            <a:ext cx="8229600" cy="4525963"/>
          </a:xfrm>
        </p:spPr>
        <p:txBody>
          <a:bodyPr/>
          <a:lstStyle/>
          <a:p>
            <a:r>
              <a:rPr lang="en-US" dirty="0"/>
              <a:t>Law Enforcement</a:t>
            </a:r>
          </a:p>
          <a:p>
            <a:pPr lvl="1"/>
            <a:r>
              <a:rPr lang="en-US" dirty="0"/>
              <a:t>Vehicle to Officer Ratio .936</a:t>
            </a:r>
          </a:p>
          <a:p>
            <a:pPr lvl="2"/>
            <a:r>
              <a:rPr lang="en-US" dirty="0"/>
              <a:t>New Culture Direction to Move Officers Into Community</a:t>
            </a:r>
          </a:p>
          <a:p>
            <a:pPr lvl="3"/>
            <a:r>
              <a:rPr lang="en-US" dirty="0"/>
              <a:t>Live in Town, Foot or Bicycle Patrols</a:t>
            </a:r>
          </a:p>
          <a:p>
            <a:pPr lvl="1"/>
            <a:r>
              <a:rPr lang="en-US" dirty="0"/>
              <a:t>Special Weapons and Tactics Equipment</a:t>
            </a:r>
          </a:p>
          <a:p>
            <a:r>
              <a:rPr lang="en-US" dirty="0"/>
              <a:t>Fire</a:t>
            </a:r>
          </a:p>
          <a:p>
            <a:pPr lvl="1"/>
            <a:r>
              <a:rPr lang="en-US" dirty="0"/>
              <a:t>New Fire Station (According to Report only 25% utilization)</a:t>
            </a:r>
          </a:p>
          <a:p>
            <a:pPr lvl="2"/>
            <a:r>
              <a:rPr lang="en-US" dirty="0"/>
              <a:t>New Truck</a:t>
            </a:r>
          </a:p>
          <a:p>
            <a:pPr lvl="2"/>
            <a:r>
              <a:rPr lang="en-US" dirty="0"/>
              <a:t>10 New Firefighters</a:t>
            </a:r>
          </a:p>
          <a:p>
            <a:pPr lvl="1"/>
            <a:r>
              <a:rPr lang="en-US" dirty="0"/>
              <a:t>Traffic Signal Preemptions for 12 signals (~$10.5 Million)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7D47D6-D8A4-45C1-8B26-15CDF7D72C0B}"/>
              </a:ext>
            </a:extLst>
          </p:cNvPr>
          <p:cNvSpPr txBox="1"/>
          <p:nvPr/>
        </p:nvSpPr>
        <p:spPr>
          <a:xfrm>
            <a:off x="233363" y="6064381"/>
            <a:ext cx="8910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sz="2400" dirty="0"/>
              <a:t>Note: Any Expenses Imply Additional Non DIF Investments </a:t>
            </a:r>
          </a:p>
        </p:txBody>
      </p:sp>
    </p:spTree>
    <p:extLst>
      <p:ext uri="{BB962C8B-B14F-4D97-AF65-F5344CB8AC3E}">
        <p14:creationId xmlns:p14="http://schemas.microsoft.com/office/powerpoint/2010/main" val="861724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E6DC0-3199-4087-8745-152335801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7900" y="222879"/>
            <a:ext cx="6896100" cy="1143000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3200" b="1" dirty="0">
                <a:solidFill>
                  <a:schemeClr val="accent2"/>
                </a:solidFill>
              </a:rPr>
              <a:t>Specific Assumptions</a:t>
            </a:r>
            <a:br>
              <a:rPr lang="en-US" sz="3200" b="1" dirty="0">
                <a:solidFill>
                  <a:schemeClr val="accent2"/>
                </a:solidFill>
              </a:rPr>
            </a:br>
            <a:r>
              <a:rPr lang="en-US" sz="3200" b="1" dirty="0">
                <a:solidFill>
                  <a:schemeClr val="accent2"/>
                </a:solidFill>
              </a:rPr>
              <a:t> Increasing Potential Fees</a:t>
            </a:r>
            <a:br>
              <a:rPr lang="en-US" sz="3200" b="1" dirty="0">
                <a:solidFill>
                  <a:schemeClr val="accent2"/>
                </a:solidFill>
              </a:rPr>
            </a:br>
            <a:r>
              <a:rPr lang="en-US" sz="2000" b="1" dirty="0">
                <a:solidFill>
                  <a:schemeClr val="accent2"/>
                </a:solidFill>
              </a:rPr>
              <a:t>(Continued)</a:t>
            </a:r>
            <a:endParaRPr lang="en-US" sz="3200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DA316-E5AB-4BDF-AD3E-3565BD233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Circulation</a:t>
            </a:r>
          </a:p>
          <a:p>
            <a:pPr lvl="1"/>
            <a:r>
              <a:rPr lang="en-US" dirty="0"/>
              <a:t>20 New Traffic Lights (1/2 Million a piece)</a:t>
            </a:r>
          </a:p>
          <a:p>
            <a:pPr lvl="1"/>
            <a:r>
              <a:rPr lang="en-US" dirty="0"/>
              <a:t>3 Bridge Projects (Central Ave Extension)</a:t>
            </a:r>
          </a:p>
          <a:p>
            <a:r>
              <a:rPr lang="en-US" dirty="0"/>
              <a:t>Electrical</a:t>
            </a:r>
          </a:p>
          <a:p>
            <a:pPr lvl="1"/>
            <a:r>
              <a:rPr lang="en-US" dirty="0"/>
              <a:t>Not Included</a:t>
            </a:r>
          </a:p>
          <a:p>
            <a:r>
              <a:rPr lang="en-US" dirty="0"/>
              <a:t>Water</a:t>
            </a:r>
          </a:p>
          <a:p>
            <a:pPr lvl="1"/>
            <a:r>
              <a:rPr lang="en-US" dirty="0"/>
              <a:t>Negative Balance Requires Attention</a:t>
            </a:r>
          </a:p>
          <a:p>
            <a:r>
              <a:rPr lang="en-US" dirty="0"/>
              <a:t>Waste Water</a:t>
            </a:r>
          </a:p>
          <a:p>
            <a:pPr lvl="1"/>
            <a:r>
              <a:rPr lang="en-US" dirty="0"/>
              <a:t>Negative Balance Requires Attention</a:t>
            </a:r>
          </a:p>
          <a:p>
            <a:r>
              <a:rPr lang="en-US" dirty="0"/>
              <a:t>Library</a:t>
            </a:r>
          </a:p>
          <a:p>
            <a:pPr lvl="1"/>
            <a:r>
              <a:rPr lang="en-US" dirty="0"/>
              <a:t>No Comment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C622F6-1170-4064-BA85-2775C91C33B9}"/>
              </a:ext>
            </a:extLst>
          </p:cNvPr>
          <p:cNvSpPr txBox="1"/>
          <p:nvPr/>
        </p:nvSpPr>
        <p:spPr>
          <a:xfrm>
            <a:off x="233363" y="6173456"/>
            <a:ext cx="8910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sz="2400" dirty="0"/>
              <a:t>Note: Any Expenses Imply Additional Non DIF Investments </a:t>
            </a:r>
          </a:p>
        </p:txBody>
      </p:sp>
    </p:spTree>
    <p:extLst>
      <p:ext uri="{BB962C8B-B14F-4D97-AF65-F5344CB8AC3E}">
        <p14:creationId xmlns:p14="http://schemas.microsoft.com/office/powerpoint/2010/main" val="2660926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E6DC0-3199-4087-8745-152335801DA3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3200" b="1" dirty="0">
                <a:solidFill>
                  <a:schemeClr val="accent2"/>
                </a:solidFill>
              </a:rPr>
              <a:t>Specific Assumptions</a:t>
            </a:r>
            <a:br>
              <a:rPr lang="en-US" sz="3200" b="1" dirty="0">
                <a:solidFill>
                  <a:schemeClr val="accent2"/>
                </a:solidFill>
              </a:rPr>
            </a:br>
            <a:r>
              <a:rPr lang="en-US" sz="3200" b="1" dirty="0">
                <a:solidFill>
                  <a:schemeClr val="accent2"/>
                </a:solidFill>
              </a:rPr>
              <a:t> Increasing Potential Fees</a:t>
            </a:r>
            <a:br>
              <a:rPr lang="en-US" sz="3200" b="1" dirty="0">
                <a:solidFill>
                  <a:schemeClr val="accent2"/>
                </a:solidFill>
              </a:rPr>
            </a:br>
            <a:r>
              <a:rPr lang="en-US" sz="2000" b="1" dirty="0">
                <a:solidFill>
                  <a:schemeClr val="accent2"/>
                </a:solidFill>
              </a:rPr>
              <a:t>(Continued)</a:t>
            </a:r>
            <a:endParaRPr lang="en-US" sz="3200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DA316-E5AB-4BDF-AD3E-3565BD233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57300"/>
            <a:ext cx="8229600" cy="4525963"/>
          </a:xfrm>
        </p:spPr>
        <p:txBody>
          <a:bodyPr/>
          <a:lstStyle/>
          <a:p>
            <a:r>
              <a:rPr lang="en-US" dirty="0"/>
              <a:t>Refuse</a:t>
            </a:r>
          </a:p>
          <a:p>
            <a:pPr lvl="1"/>
            <a:r>
              <a:rPr lang="en-US" dirty="0"/>
              <a:t>No Comment</a:t>
            </a:r>
          </a:p>
          <a:p>
            <a:r>
              <a:rPr lang="en-US" dirty="0"/>
              <a:t>General Facilities</a:t>
            </a:r>
          </a:p>
          <a:p>
            <a:pPr lvl="1"/>
            <a:r>
              <a:rPr lang="en-US" dirty="0"/>
              <a:t>City Hall Reconfiguration</a:t>
            </a:r>
          </a:p>
          <a:p>
            <a:pPr lvl="1"/>
            <a:r>
              <a:rPr lang="en-US" dirty="0"/>
              <a:t>Expansion of Car Fleet for Employees</a:t>
            </a:r>
          </a:p>
          <a:p>
            <a:r>
              <a:rPr lang="en-US" dirty="0"/>
              <a:t>Public Use Facilities</a:t>
            </a:r>
          </a:p>
          <a:p>
            <a:pPr lvl="1"/>
            <a:r>
              <a:rPr lang="en-US" dirty="0"/>
              <a:t>Additional Community Center Space</a:t>
            </a:r>
          </a:p>
          <a:p>
            <a:r>
              <a:rPr lang="en-US" dirty="0"/>
              <a:t>Aquatics Facilities</a:t>
            </a:r>
          </a:p>
          <a:p>
            <a:pPr lvl="1"/>
            <a:r>
              <a:rPr lang="en-US" dirty="0"/>
              <a:t>Additional Aquatics Space</a:t>
            </a:r>
          </a:p>
          <a:p>
            <a:r>
              <a:rPr lang="en-US" dirty="0"/>
              <a:t>Park Land  </a:t>
            </a:r>
            <a:r>
              <a:rPr lang="en-US" sz="2000" dirty="0"/>
              <a:t>(Presently 3.6 acres/1000, Standard is 3 acres / 1000)</a:t>
            </a:r>
            <a:endParaRPr lang="en-US" sz="1800" dirty="0"/>
          </a:p>
          <a:p>
            <a:pPr lvl="1"/>
            <a:r>
              <a:rPr lang="en-US" dirty="0"/>
              <a:t>No Comment:</a:t>
            </a:r>
          </a:p>
          <a:p>
            <a:pPr lvl="1"/>
            <a:r>
              <a:rPr lang="en-US" dirty="0"/>
              <a:t> Note, Every Additional Park Increases Operational Liability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81E3B3-7685-4227-93EE-95F53A59BF72}"/>
              </a:ext>
            </a:extLst>
          </p:cNvPr>
          <p:cNvSpPr txBox="1"/>
          <p:nvPr/>
        </p:nvSpPr>
        <p:spPr>
          <a:xfrm>
            <a:off x="233363" y="6173456"/>
            <a:ext cx="8910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sz="2400" dirty="0"/>
              <a:t>Note: Any Expenses Imply Additional Non DIF Investments </a:t>
            </a:r>
          </a:p>
        </p:txBody>
      </p:sp>
    </p:spTree>
    <p:extLst>
      <p:ext uri="{BB962C8B-B14F-4D97-AF65-F5344CB8AC3E}">
        <p14:creationId xmlns:p14="http://schemas.microsoft.com/office/powerpoint/2010/main" val="898966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E6DC0-3199-4087-8745-152335801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9192" y="-5721"/>
            <a:ext cx="6007608" cy="1143000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3200" b="1" dirty="0">
                <a:solidFill>
                  <a:schemeClr val="accent2"/>
                </a:solidFill>
              </a:rPr>
              <a:t>Case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DA316-E5AB-4BDF-AD3E-3565BD233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37279"/>
            <a:ext cx="8229600" cy="4525963"/>
          </a:xfrm>
        </p:spPr>
        <p:txBody>
          <a:bodyPr/>
          <a:lstStyle/>
          <a:p>
            <a:r>
              <a:rPr lang="en-US" dirty="0"/>
              <a:t>Old Record Building Improvement Project</a:t>
            </a:r>
          </a:p>
          <a:p>
            <a:pPr lvl="1"/>
            <a:r>
              <a:rPr lang="en-US" dirty="0"/>
              <a:t>Team Create</a:t>
            </a:r>
          </a:p>
          <a:p>
            <a:pPr lvl="1"/>
            <a:r>
              <a:rPr lang="en-US" dirty="0"/>
              <a:t>Reduced Architecture Plan</a:t>
            </a:r>
          </a:p>
          <a:p>
            <a:pPr lvl="2"/>
            <a:r>
              <a:rPr lang="en-US" dirty="0"/>
              <a:t>5 Retail Spaces</a:t>
            </a:r>
          </a:p>
          <a:p>
            <a:pPr lvl="2"/>
            <a:r>
              <a:rPr lang="en-US" dirty="0"/>
              <a:t>3 or 4 Residential Units</a:t>
            </a:r>
          </a:p>
          <a:p>
            <a:pPr lvl="1"/>
            <a:r>
              <a:rPr lang="en-US" dirty="0"/>
              <a:t>Negotiations With Owner </a:t>
            </a:r>
          </a:p>
          <a:p>
            <a:pPr lvl="1"/>
            <a:r>
              <a:rPr lang="en-US" dirty="0"/>
              <a:t>Funding Obtained</a:t>
            </a:r>
          </a:p>
          <a:p>
            <a:r>
              <a:rPr lang="en-US" dirty="0"/>
              <a:t>Projected Costs For Improvements $300 - $350K</a:t>
            </a:r>
          </a:p>
          <a:p>
            <a:r>
              <a:rPr lang="en-US" dirty="0"/>
              <a:t>Impact Fees  ~$125,000 to $162,000</a:t>
            </a:r>
          </a:p>
          <a:p>
            <a:pPr lvl="1"/>
            <a:r>
              <a:rPr lang="en-US" dirty="0"/>
              <a:t>Increase in Cost Terminated Project</a:t>
            </a:r>
          </a:p>
          <a:p>
            <a:r>
              <a:rPr lang="en-US" dirty="0"/>
              <a:t>Projected Loss of Annual Business Revenue ~$1,322,000 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B7182A-72A6-4850-A44B-A990ECA0714E}"/>
              </a:ext>
            </a:extLst>
          </p:cNvPr>
          <p:cNvSpPr txBox="1"/>
          <p:nvPr/>
        </p:nvSpPr>
        <p:spPr>
          <a:xfrm>
            <a:off x="-147637" y="5663242"/>
            <a:ext cx="9439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Unintended Impact of DIF on </a:t>
            </a:r>
          </a:p>
          <a:p>
            <a:r>
              <a:rPr lang="en-US" dirty="0"/>
              <a:t>Existing Structure Improvements</a:t>
            </a:r>
          </a:p>
        </p:txBody>
      </p:sp>
    </p:spTree>
    <p:extLst>
      <p:ext uri="{BB962C8B-B14F-4D97-AF65-F5344CB8AC3E}">
        <p14:creationId xmlns:p14="http://schemas.microsoft.com/office/powerpoint/2010/main" val="156084198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900A350D-939F-47B2-B427-2E6114E38910}" vid="{E2D30845-996D-4034-BE2D-9DA838F1DD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Wine Factory</Template>
  <TotalTime>256</TotalTime>
  <Words>815</Words>
  <Application>Microsoft Office PowerPoint</Application>
  <PresentationFormat>Letter Paper (8.5x11 in)</PresentationFormat>
  <Paragraphs>110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*Microsoft Sans Serif-Bold-14447-Identity-H</vt:lpstr>
      <vt:lpstr>*Tahoma-Bold-14449-Identity-H</vt:lpstr>
      <vt:lpstr>Arial</vt:lpstr>
      <vt:lpstr>SeptemberMedium</vt:lpstr>
      <vt:lpstr>Default Theme</vt:lpstr>
      <vt:lpstr>Evaluation of  Lompoc’s Planned Impact Fee Update (May 2020)</vt:lpstr>
      <vt:lpstr>Top Level</vt:lpstr>
      <vt:lpstr>Study Characteristics</vt:lpstr>
      <vt:lpstr>Data &amp; Assumptions</vt:lpstr>
      <vt:lpstr>Comparison Proposed and Existing (2019-2020 Ref: Attachment A)</vt:lpstr>
      <vt:lpstr>Assumptions  Increasing Potential Fees</vt:lpstr>
      <vt:lpstr>Specific Assumptions  Increasing Potential Fees (Continued)</vt:lpstr>
      <vt:lpstr>Specific Assumptions  Increasing Potential Fees (Continued)</vt:lpstr>
      <vt:lpstr>Case Study</vt:lpstr>
      <vt:lpstr>Recommendation</vt:lpstr>
      <vt:lpstr>Attachment A Existing City Fee Structure  (City Website)</vt:lpstr>
    </vt:vector>
  </TitlesOfParts>
  <Company>ElementsLocal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Bridge</dc:creator>
  <cp:lastModifiedBy>Steve Bridge</cp:lastModifiedBy>
  <cp:revision>27</cp:revision>
  <dcterms:created xsi:type="dcterms:W3CDTF">2020-11-14T16:55:54Z</dcterms:created>
  <dcterms:modified xsi:type="dcterms:W3CDTF">2020-11-19T00:34:17Z</dcterms:modified>
</cp:coreProperties>
</file>